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Barlow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Barlow-italic.fntdata"/><Relationship Id="rId21" Type="http://schemas.openxmlformats.org/officeDocument/2006/relationships/slide" Target="slides/slide14.xml"/><Relationship Id="rId43" Type="http://schemas.openxmlformats.org/officeDocument/2006/relationships/font" Target="fonts/Barlow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IBMPlexSans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-italic.fntdata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9eec2fcb9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09eec2fcb9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169" name="Google Shape;169;g209eec2fcb9_0_300:notes"/>
          <p:cNvSpPr txBox="1"/>
          <p:nvPr>
            <p:ph idx="12" type="sldNum"/>
          </p:nvPr>
        </p:nvSpPr>
        <p:spPr>
          <a:xfrm>
            <a:off x="6095999" y="8809442"/>
            <a:ext cx="760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c211c23f1_0_151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Talk about applications before introducing the model</a:t>
            </a:r>
            <a:endParaRPr/>
          </a:p>
        </p:txBody>
      </p:sp>
      <p:sp>
        <p:nvSpPr>
          <p:cNvPr id="244" name="Google Shape;244;g22c211c23f1_0_151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211c23f1_0_65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Talk about applications before introducing the model</a:t>
            </a:r>
            <a:endParaRPr/>
          </a:p>
        </p:txBody>
      </p:sp>
      <p:sp>
        <p:nvSpPr>
          <p:cNvPr id="257" name="Google Shape;257;g22c211c23f1_0_65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462dce7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462dce7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45c2a94e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45c2a94e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45c2a94e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45c2a94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c211c23f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c211c23f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c211c23f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c211c23f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211c23f1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211c23f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c211c23f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c211c23f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c211c23f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c211c23f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9eec2fcb9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09eec2fcb9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09eec2fcb9_0_307:notes"/>
          <p:cNvSpPr txBox="1"/>
          <p:nvPr>
            <p:ph idx="12" type="sldNum"/>
          </p:nvPr>
        </p:nvSpPr>
        <p:spPr>
          <a:xfrm>
            <a:off x="6095999" y="8809442"/>
            <a:ext cx="760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c211c23f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c211c23f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c211c23f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c211c23f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c211c23f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c211c23f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d461a46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d461a46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c211c23f1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c211c23f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c211c23f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c211c23f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Remove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9eec2fcb9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209eec2fcb9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9eec2fcb9_2_117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09eec2fcb9_2_117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9eec2fcb9_2_205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09eec2fcb9_2_205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c211c23f1_0_26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level intro of the model explained in the paper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g22c211c23f1_0_26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45b8c57ef_1_0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level intro of the model explained in the paper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g2145b8c57ef_1_0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c211c23f1_0_47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Talk about applications before introducing the model</a:t>
            </a:r>
            <a:endParaRPr/>
          </a:p>
        </p:txBody>
      </p:sp>
      <p:sp>
        <p:nvSpPr>
          <p:cNvPr id="215" name="Google Shape;215;g22c211c23f1_0_47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c211c23f1_0_78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Talk about applications before introducing the model</a:t>
            </a:r>
            <a:endParaRPr/>
          </a:p>
        </p:txBody>
      </p:sp>
      <p:sp>
        <p:nvSpPr>
          <p:cNvPr id="225" name="Google Shape;225;g22c211c23f1_0_78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c211c23f1_0_100:notes"/>
          <p:cNvSpPr txBox="1"/>
          <p:nvPr>
            <p:ph idx="1" type="body"/>
          </p:nvPr>
        </p:nvSpPr>
        <p:spPr>
          <a:xfrm>
            <a:off x="68579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Talk about applications before introducing the model</a:t>
            </a:r>
            <a:endParaRPr/>
          </a:p>
        </p:txBody>
      </p:sp>
      <p:sp>
        <p:nvSpPr>
          <p:cNvPr id="234" name="Google Shape;234;g22c211c23f1_0_100:notes"/>
          <p:cNvSpPr/>
          <p:nvPr>
            <p:ph idx="2" type="sldImg"/>
          </p:nvPr>
        </p:nvSpPr>
        <p:spPr>
          <a:xfrm>
            <a:off x="1143228" y="685793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1  Title Slide" showMasterSp="0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" y="0"/>
            <a:ext cx="91440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CB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7639" y="3371850"/>
            <a:ext cx="1188721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857375" y="1659185"/>
            <a:ext cx="5429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BM Plex Sans"/>
              <a:buNone/>
              <a:defRPr i="0" sz="1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IBM Plex Sans"/>
              <a:buNone/>
              <a:defRPr i="0" sz="1800" u="none" cap="none" strike="noStrike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IBM Plex Sans"/>
              <a:buNone/>
              <a:defRPr i="0" sz="15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None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None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28649" y="284259"/>
            <a:ext cx="78726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BM Plex Sans"/>
              <a:buNone/>
              <a:defRPr i="0" sz="4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2  Agenda 1">
  <p:cSld name="Agenda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1601" y="1119916"/>
            <a:ext cx="1828800" cy="183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1543050" y="1296090"/>
            <a:ext cx="1485900" cy="148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914400" y="3086100"/>
            <a:ext cx="2743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BM Plex Sans"/>
              <a:buNone/>
              <a:defRPr i="0" sz="15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743449" y="171450"/>
            <a:ext cx="42291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AutoNum type="arabicPeriod"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BM Plex Sans"/>
              <a:buNone/>
              <a:defRPr i="0" sz="1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IBM Plex Sans"/>
              <a:buChar char="•"/>
              <a:defRPr i="0" sz="15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1543050" y="1296090"/>
            <a:ext cx="1485900" cy="148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 showMasterSp="0">
  <p:cSld name="Section Brea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0" y="1485900"/>
            <a:ext cx="9144000" cy="205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1 Title and Content">
  <p:cSld name="Title and Content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-56" y="56"/>
            <a:ext cx="9144000" cy="51435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515350" y="4857750"/>
            <a:ext cx="513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114300" y="114300"/>
            <a:ext cx="3543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"/>
              <a:buNone/>
              <a:defRPr i="0" sz="2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886200" y="114300"/>
            <a:ext cx="5142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B05"/>
              </a:buClr>
              <a:buSzPts val="2100"/>
              <a:buFont typeface="IBM Plex Sans"/>
              <a:buChar char="•"/>
              <a:defRPr i="0" sz="2100" u="none" cap="none" strike="noStrike">
                <a:solidFill>
                  <a:srgbClr val="FFCB0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•"/>
              <a:defRPr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•"/>
              <a:defRPr i="0" sz="1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1 Title and Content 1">
  <p:cSld name="Title and Content Horizontal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15350" y="4857750"/>
            <a:ext cx="513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14300" y="114300"/>
            <a:ext cx="3543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700"/>
              <a:buFont typeface="IBM Plex Sans"/>
              <a:buNone/>
              <a:defRPr i="0" sz="2700" u="none" cap="none" strike="noStrike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886200" y="114300"/>
            <a:ext cx="5142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274C"/>
              </a:buClr>
              <a:buSzPts val="2100"/>
              <a:buFont typeface="IBM Plex Sans"/>
              <a:buChar char="•"/>
              <a:defRPr i="0" sz="2100" u="none" cap="none" strike="noStrike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•"/>
              <a:defRPr i="0" sz="1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IBM Plex Sans"/>
              <a:buChar char="•"/>
              <a:defRPr i="0" sz="15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5  Closing Slide" showMasterSp="0">
  <p:cSld name="Closing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9" name="Google Shape;79;p19"/>
          <p:cNvCxnSpPr/>
          <p:nvPr/>
        </p:nvCxnSpPr>
        <p:spPr>
          <a:xfrm>
            <a:off x="1" y="1657350"/>
            <a:ext cx="4572000" cy="0"/>
          </a:xfrm>
          <a:prstGeom prst="straightConnector1">
            <a:avLst/>
          </a:prstGeom>
          <a:noFill/>
          <a:ln cap="flat" cmpd="sng" w="9525">
            <a:solidFill>
              <a:srgbClr val="003D7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" name="Google Shape;80;p19"/>
          <p:cNvCxnSpPr/>
          <p:nvPr/>
        </p:nvCxnSpPr>
        <p:spPr>
          <a:xfrm>
            <a:off x="1" y="3486150"/>
            <a:ext cx="4572000" cy="0"/>
          </a:xfrm>
          <a:prstGeom prst="straightConnector1">
            <a:avLst/>
          </a:prstGeom>
          <a:noFill/>
          <a:ln cap="flat" cmpd="sng" w="9525">
            <a:solidFill>
              <a:srgbClr val="003D7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4500" y="3829050"/>
            <a:ext cx="1143000" cy="71479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743450" y="157373"/>
            <a:ext cx="42291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IBM Plex Sans"/>
              <a:buNone/>
              <a:defRPr b="1" i="0" sz="1800" u="none" cap="none" strike="noStrike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IBM Plex Sans"/>
              <a:buChar char="•"/>
              <a:defRPr i="0" sz="15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•"/>
              <a:defRPr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/>
        </p:nvSpPr>
        <p:spPr>
          <a:xfrm>
            <a:off x="114299" y="1743496"/>
            <a:ext cx="43434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Barlow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  <a:endParaRPr b="1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0" y="1485900"/>
            <a:ext cx="9144000" cy="2057400"/>
          </a:xfrm>
          <a:prstGeom prst="rect">
            <a:avLst/>
          </a:prstGeom>
          <a:solidFill>
            <a:srgbClr val="CFC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BM Plex Sans"/>
              <a:buNone/>
              <a:defRPr i="0" sz="36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ctrTitle"/>
          </p:nvPr>
        </p:nvSpPr>
        <p:spPr>
          <a:xfrm>
            <a:off x="1143000" y="173691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BM Plex San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" type="subTitle"/>
          </p:nvPr>
        </p:nvSpPr>
        <p:spPr>
          <a:xfrm>
            <a:off x="1143000" y="3596675"/>
            <a:ext cx="68580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2"/>
          <p:cNvSpPr/>
          <p:nvPr/>
        </p:nvSpPr>
        <p:spPr>
          <a:xfrm>
            <a:off x="0" y="4632722"/>
            <a:ext cx="9144000" cy="600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9405" y="631729"/>
            <a:ext cx="1105190" cy="110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BM Plex San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2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7" name="Google Shape;127;p2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4" name="Google Shape;144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1" name="Google Shape;151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4632722"/>
            <a:ext cx="9144000" cy="600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457950" y="4767263"/>
            <a:ext cx="152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&#10;&#10;Description automatically generated" id="94" name="Google Shape;94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58978" y="4638675"/>
            <a:ext cx="504825" cy="50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1EocHCe-uhCUbKJqr_dUH6YeuEs1dGKN/view" TargetMode="External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learnopencv.com/denoising-diffusion-probabilistic-models/#forward-diffusion-image-corrup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2411100" y="1896500"/>
            <a:ext cx="4464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CB05"/>
                </a:solidFill>
              </a:rPr>
              <a:t>April </a:t>
            </a:r>
            <a:r>
              <a:rPr lang="en">
                <a:solidFill>
                  <a:srgbClr val="FFCB05"/>
                </a:solidFill>
              </a:rPr>
              <a:t>12</a:t>
            </a:r>
            <a:r>
              <a:rPr baseline="30000" lang="en">
                <a:solidFill>
                  <a:srgbClr val="FFCB05"/>
                </a:solidFill>
              </a:rPr>
              <a:t>th</a:t>
            </a:r>
            <a:r>
              <a:rPr lang="en">
                <a:solidFill>
                  <a:srgbClr val="FFCB05"/>
                </a:solidFill>
              </a:rPr>
              <a:t>, 2023</a:t>
            </a:r>
            <a:endParaRPr>
              <a:solidFill>
                <a:srgbClr val="FFCB05"/>
              </a:solidFill>
            </a:endParaRPr>
          </a:p>
        </p:txBody>
      </p:sp>
      <p:sp>
        <p:nvSpPr>
          <p:cNvPr id="172" name="Google Shape;172;p33"/>
          <p:cNvSpPr txBox="1"/>
          <p:nvPr>
            <p:ph type="title"/>
          </p:nvPr>
        </p:nvSpPr>
        <p:spPr>
          <a:xfrm>
            <a:off x="628650" y="258694"/>
            <a:ext cx="78726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Probabilistic Models (DDPM)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950" y="3042025"/>
            <a:ext cx="1560200" cy="14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3188200" y="2515200"/>
            <a:ext cx="299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Ahmad Shmayssani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Mouhamad Obeid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310" y="3271700"/>
            <a:ext cx="1827878" cy="18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</a:t>
            </a:r>
            <a:r>
              <a:rPr lang="en" sz="3600">
                <a:solidFill>
                  <a:srgbClr val="00274C"/>
                </a:solidFill>
              </a:rPr>
              <a:t>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375675" y="916225"/>
            <a:ext cx="85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to do so?</a:t>
            </a:r>
            <a:endParaRPr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664600" y="1921575"/>
            <a:ext cx="33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 Additional Terms are defined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42"/>
          <p:cNvCxnSpPr>
            <a:stCxn id="248" idx="3"/>
          </p:cNvCxnSpPr>
          <p:nvPr/>
        </p:nvCxnSpPr>
        <p:spPr>
          <a:xfrm flipH="1" rot="10800000">
            <a:off x="4009300" y="1673175"/>
            <a:ext cx="139650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2"/>
          <p:cNvCxnSpPr>
            <a:stCxn id="248" idx="3"/>
          </p:cNvCxnSpPr>
          <p:nvPr/>
        </p:nvCxnSpPr>
        <p:spPr>
          <a:xfrm>
            <a:off x="4009300" y="2167875"/>
            <a:ext cx="137400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42"/>
          <p:cNvSpPr txBox="1"/>
          <p:nvPr/>
        </p:nvSpPr>
        <p:spPr>
          <a:xfrm>
            <a:off x="574600" y="3374775"/>
            <a:ext cx="402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Replacing β with α and using the additive property of Gaussian Distribution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 rotWithShape="1">
          <a:blip r:embed="rId3">
            <a:alphaModFix/>
          </a:blip>
          <a:srcRect b="0" l="0" r="3288" t="55247"/>
          <a:stretch/>
        </p:blipFill>
        <p:spPr>
          <a:xfrm>
            <a:off x="4392825" y="3980425"/>
            <a:ext cx="4629975" cy="4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675" y="1357537"/>
            <a:ext cx="2901866" cy="134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425" y="3485725"/>
            <a:ext cx="3519675" cy="4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</a:t>
            </a:r>
            <a:r>
              <a:rPr lang="en" sz="3600">
                <a:solidFill>
                  <a:srgbClr val="00274C"/>
                </a:solidFill>
              </a:rPr>
              <a:t>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5" y="1604725"/>
            <a:ext cx="8799450" cy="26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108375" y="964313"/>
            <a:ext cx="403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b="1"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 Process</a:t>
            </a:r>
            <a:endParaRPr b="1"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628650" y="499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</a:rPr>
              <a:t>Image</a:t>
            </a:r>
            <a:r>
              <a:rPr lang="en"/>
              <a:t> </a:t>
            </a:r>
            <a:r>
              <a:rPr lang="en" sz="3600">
                <a:solidFill>
                  <a:srgbClr val="00274C"/>
                </a:solidFill>
              </a:rPr>
              <a:t>Space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700" y="979769"/>
            <a:ext cx="4180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678550" y="1104800"/>
            <a:ext cx="8347324" cy="32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 txBox="1"/>
          <p:nvPr/>
        </p:nvSpPr>
        <p:spPr>
          <a:xfrm>
            <a:off x="818950" y="88925"/>
            <a:ext cx="766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Reverse Diffusion</a:t>
            </a:r>
            <a:endParaRPr b="1" sz="3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25" y="3027250"/>
            <a:ext cx="2266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820" y="3765713"/>
            <a:ext cx="2266950" cy="51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/>
          <p:nvPr/>
        </p:nvSpPr>
        <p:spPr>
          <a:xfrm>
            <a:off x="1872550" y="3493025"/>
            <a:ext cx="271500" cy="272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/>
          <p:nvPr/>
        </p:nvSpPr>
        <p:spPr>
          <a:xfrm>
            <a:off x="1843450" y="2645425"/>
            <a:ext cx="329700" cy="2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/>
          <p:nvPr/>
        </p:nvSpPr>
        <p:spPr>
          <a:xfrm>
            <a:off x="747250" y="2975675"/>
            <a:ext cx="2522100" cy="130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725200" y="1509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Equations Related to Forward &amp; Reverse Processes</a:t>
            </a:r>
            <a:endParaRPr sz="3600">
              <a:solidFill>
                <a:srgbClr val="00274C"/>
              </a:solidFill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925" y="1268050"/>
            <a:ext cx="5969026" cy="33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893063" y="1159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</a:rPr>
              <a:t>Training Objective &amp; Loss Function </a:t>
            </a:r>
            <a:endParaRPr sz="3600">
              <a:solidFill>
                <a:srgbClr val="00274C"/>
              </a:solidFill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347500" y="1984588"/>
            <a:ext cx="243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General Form</a:t>
            </a:r>
            <a:endParaRPr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80" y="1922850"/>
            <a:ext cx="3139795" cy="129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6458975" y="2728015"/>
            <a:ext cx="23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BM Plex Sans"/>
                <a:ea typeface="IBM Plex Sans"/>
                <a:cs typeface="IBM Plex Sans"/>
                <a:sym typeface="IBM Plex Sans"/>
              </a:rPr>
              <a:t>Intractable!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292750" y="3443975"/>
            <a:ext cx="81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eed to integrate over a very high dimensional (pixel) space for continuous values over T timesteps!</a:t>
            </a:r>
            <a:endParaRPr b="1" sz="175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967500" y="1193475"/>
            <a:ext cx="6779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50">
                <a:solidFill>
                  <a:srgbClr val="3C3C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“maximize the log-likelihood of the sample generated (at the end of the reverse process) </a:t>
            </a:r>
            <a:r>
              <a:rPr b="1" lang="en" sz="1550">
                <a:solidFill>
                  <a:srgbClr val="3C3C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(x) </a:t>
            </a:r>
            <a:r>
              <a:rPr b="1" i="1" lang="en" sz="1550">
                <a:solidFill>
                  <a:srgbClr val="3C3C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belonging to the original data distribution.”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900325" y="361622"/>
            <a:ext cx="7886700" cy="55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</a:rPr>
              <a:t>Reformulation </a:t>
            </a:r>
            <a:endParaRPr sz="3600">
              <a:solidFill>
                <a:srgbClr val="00274C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248750" y="799625"/>
            <a:ext cx="639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VLB aka ELBO</a:t>
            </a:r>
            <a:r>
              <a:rPr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2175"/>
            <a:ext cx="8839201" cy="79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2573875"/>
            <a:ext cx="8538276" cy="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75" y="3977325"/>
            <a:ext cx="6774726" cy="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132025" y="3454125"/>
            <a:ext cx="70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Then the simplified loss VLB is just the Lt-1 term:</a:t>
            </a:r>
            <a:endParaRPr sz="22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0" y="184700"/>
            <a:ext cx="9144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Assumption: Fixed Variance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836000" y="837313"/>
            <a:ext cx="20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Forward Process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6153075" y="837313"/>
            <a:ext cx="20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Reverse Process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" y="1358775"/>
            <a:ext cx="5092634" cy="94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683" y="1256900"/>
            <a:ext cx="3063867" cy="10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 txBox="1"/>
          <p:nvPr/>
        </p:nvSpPr>
        <p:spPr>
          <a:xfrm>
            <a:off x="266900" y="2341025"/>
            <a:ext cx="3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VLB Loss function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88" y="2778564"/>
            <a:ext cx="5701417" cy="7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125" y="4077613"/>
            <a:ext cx="2910627" cy="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4453" y="4077651"/>
            <a:ext cx="3498272" cy="42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9"/>
          <p:cNvCxnSpPr/>
          <p:nvPr/>
        </p:nvCxnSpPr>
        <p:spPr>
          <a:xfrm flipH="1" rot="10800000">
            <a:off x="1968150" y="3575750"/>
            <a:ext cx="2005200" cy="57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9"/>
          <p:cNvCxnSpPr/>
          <p:nvPr/>
        </p:nvCxnSpPr>
        <p:spPr>
          <a:xfrm flipH="1" rot="10800000">
            <a:off x="5826600" y="3445775"/>
            <a:ext cx="10500" cy="68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0" y="228600"/>
            <a:ext cx="9144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Final Loss Function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367225" y="922500"/>
            <a:ext cx="84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486150"/>
            <a:ext cx="7315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738" y="2664025"/>
            <a:ext cx="6464475" cy="9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>
            <a:off x="2070275" y="3876575"/>
            <a:ext cx="52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3C3C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“Mean Squared Error (MSE)” between the noise added in the forward process and the noise predicted by the model.</a:t>
            </a:r>
            <a:endParaRPr b="1"/>
          </a:p>
        </p:txBody>
      </p:sp>
      <p:sp>
        <p:nvSpPr>
          <p:cNvPr id="329" name="Google Shape;329;p50"/>
          <p:cNvSpPr/>
          <p:nvPr/>
        </p:nvSpPr>
        <p:spPr>
          <a:xfrm>
            <a:off x="1460125" y="2696500"/>
            <a:ext cx="6815700" cy="885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628650" y="360522"/>
            <a:ext cx="7886700" cy="49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</a:rPr>
              <a:t>Training algorithm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52091" t="0"/>
          <a:stretch/>
        </p:blipFill>
        <p:spPr>
          <a:xfrm>
            <a:off x="4572000" y="1108475"/>
            <a:ext cx="4216351" cy="22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/>
          <p:nvPr/>
        </p:nvSpPr>
        <p:spPr>
          <a:xfrm>
            <a:off x="219475" y="766025"/>
            <a:ext cx="43095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Take a random sample x0 from original distribution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Sample a noise level t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uniformly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the set {1, . . . , T}.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Sample noise ε from a standard normal distribution and corrupt image at noise level t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gradient descent step is taken on the negative log-likelihood loss.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neural network is trained to predict the noise based on the corrupted image xt (i.e. noise applied on x0 according to known variance schedule)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4743449" y="171450"/>
            <a:ext cx="4229100" cy="480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/>
              <a:t>Background on Generative Models</a:t>
            </a:r>
            <a:br>
              <a:rPr lang="en"/>
            </a:br>
            <a:r>
              <a:rPr lang="en" sz="1500">
                <a:solidFill>
                  <a:srgbClr val="0475BC"/>
                </a:solidFill>
              </a:rPr>
              <a:t>What are they?                                              Why are they needed?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/>
              <a:t>Diffusion Models</a:t>
            </a:r>
            <a:br>
              <a:rPr lang="en"/>
            </a:br>
            <a:r>
              <a:rPr lang="en" sz="1500">
                <a:solidFill>
                  <a:srgbClr val="0475BC"/>
                </a:solidFill>
              </a:rPr>
              <a:t>Development of Diffusion Models                  DDPM - A Diffusion-Based Model     Forward Model</a:t>
            </a:r>
            <a:br>
              <a:rPr lang="en" sz="1500">
                <a:solidFill>
                  <a:srgbClr val="0475BC"/>
                </a:solidFill>
              </a:rPr>
            </a:br>
            <a:r>
              <a:rPr lang="en" sz="1500">
                <a:solidFill>
                  <a:srgbClr val="0475BC"/>
                </a:solidFill>
              </a:rPr>
              <a:t>Reverse Model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/>
              <a:t>Algorithms</a:t>
            </a:r>
            <a:br>
              <a:rPr lang="en" sz="1500"/>
            </a:br>
            <a:r>
              <a:rPr lang="en" sz="1500">
                <a:solidFill>
                  <a:srgbClr val="0475BC"/>
                </a:solidFill>
              </a:rPr>
              <a:t>Training &amp; Sampling Algorithms</a:t>
            </a:r>
            <a:endParaRPr sz="1500"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/>
              <a:t>Replication of Results</a:t>
            </a:r>
            <a:br>
              <a:rPr lang="en" sz="1500"/>
            </a:br>
            <a:r>
              <a:rPr lang="en" sz="1500">
                <a:solidFill>
                  <a:srgbClr val="0475BC"/>
                </a:solidFill>
              </a:rPr>
              <a:t>Diffusion Model Application                        Line vs Cosine Variance Schedule</a:t>
            </a:r>
            <a:endParaRPr sz="1500">
              <a:solidFill>
                <a:srgbClr val="0475B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628650" y="360522"/>
            <a:ext cx="7886700" cy="49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</a:rPr>
              <a:t>Sampling </a:t>
            </a:r>
            <a:r>
              <a:rPr lang="en" sz="3600">
                <a:solidFill>
                  <a:srgbClr val="00274C"/>
                </a:solidFill>
              </a:rPr>
              <a:t>algorithm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2"/>
          <p:cNvSpPr txBox="1"/>
          <p:nvPr/>
        </p:nvSpPr>
        <p:spPr>
          <a:xfrm>
            <a:off x="212175" y="941625"/>
            <a:ext cx="43095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Initialize xT from a standard normal distribution.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Loop backwards from t=T to t=1.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each time step, sample z from a standard normal distribution if t &gt; 1, otherwise set z to zero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Compute xt-1 as a combination of the previous time step xt and the noise z using the neural network parameters theta and the diffusion coefficient alpha.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Repeat until t=1 and return x0 which is a is a denoise image, after applying reverse steps to the original image.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683875" y="1262125"/>
            <a:ext cx="4215383" cy="2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628650" y="360522"/>
            <a:ext cx="7886700" cy="49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Diffusion Sample Replications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38" y="1654663"/>
            <a:ext cx="1834175" cy="18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425" y="1325407"/>
            <a:ext cx="4960026" cy="12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3"/>
          <p:cNvSpPr txBox="1"/>
          <p:nvPr/>
        </p:nvSpPr>
        <p:spPr>
          <a:xfrm>
            <a:off x="5085725" y="892475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T=100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3965100" y="892475"/>
            <a:ext cx="7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3"/>
          <p:cNvSpPr txBox="1"/>
          <p:nvPr/>
        </p:nvSpPr>
        <p:spPr>
          <a:xfrm>
            <a:off x="6365075" y="892463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T=200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7644425" y="892450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T=300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758475" y="1204788"/>
            <a:ext cx="73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x0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413" y="3106100"/>
            <a:ext cx="4956047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5050300" y="2705900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T=200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3929675" y="2705900"/>
            <a:ext cx="7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T=300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6329650" y="2705888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T=100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7609000" y="2705875"/>
            <a:ext cx="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T=0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53"/>
          <p:cNvCxnSpPr>
            <a:stCxn id="349" idx="3"/>
            <a:endCxn id="350" idx="1"/>
          </p:cNvCxnSpPr>
          <p:nvPr/>
        </p:nvCxnSpPr>
        <p:spPr>
          <a:xfrm flipH="1" rot="10800000">
            <a:off x="2044413" y="1945350"/>
            <a:ext cx="16131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53"/>
          <p:cNvCxnSpPr>
            <a:stCxn id="349" idx="3"/>
            <a:endCxn id="356" idx="1"/>
          </p:cNvCxnSpPr>
          <p:nvPr/>
        </p:nvCxnSpPr>
        <p:spPr>
          <a:xfrm>
            <a:off x="2044413" y="2571750"/>
            <a:ext cx="1614900" cy="11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3"/>
          <p:cNvSpPr txBox="1"/>
          <p:nvPr/>
        </p:nvSpPr>
        <p:spPr>
          <a:xfrm>
            <a:off x="2214600" y="168592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Forward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2045325" y="3481575"/>
            <a:ext cx="161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Backward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425" y="1325425"/>
            <a:ext cx="1262876" cy="12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725" y="3106088"/>
            <a:ext cx="1219725" cy="1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0" y="126175"/>
            <a:ext cx="9144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Results from Reverse Process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2" name="Google Shape;372;p54"/>
          <p:cNvSpPr txBox="1"/>
          <p:nvPr/>
        </p:nvSpPr>
        <p:spPr>
          <a:xfrm>
            <a:off x="277300" y="671800"/>
            <a:ext cx="847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a Linear Schedule on the Variance: 𝝱=[10^-4, 0.02] and </a:t>
            </a:r>
            <a:r>
              <a:rPr i="1"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T=</a:t>
            </a: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300</a:t>
            </a:r>
            <a:endParaRPr sz="2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74" y="1309674"/>
            <a:ext cx="1793304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251" y="1309674"/>
            <a:ext cx="1789728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465" y="1309674"/>
            <a:ext cx="1789728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364" y="2917938"/>
            <a:ext cx="1789728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472" y="2917938"/>
            <a:ext cx="1789728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272" y="2917938"/>
            <a:ext cx="1789728" cy="154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type="title"/>
          </p:nvPr>
        </p:nvSpPr>
        <p:spPr>
          <a:xfrm>
            <a:off x="152400" y="79450"/>
            <a:ext cx="9144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Progressive Generation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026"/>
            <a:ext cx="8839201" cy="28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5"/>
          <p:cNvSpPr txBox="1"/>
          <p:nvPr/>
        </p:nvSpPr>
        <p:spPr>
          <a:xfrm>
            <a:off x="101125" y="716325"/>
            <a:ext cx="83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a Linear Schedule on the Variance: 𝝱=[</a:t>
            </a: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10^-4</a:t>
            </a: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0.02] and </a:t>
            </a:r>
            <a:r>
              <a:rPr i="1"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T=</a:t>
            </a: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1000</a:t>
            </a:r>
            <a:endParaRPr sz="2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55"/>
          <p:cNvSpPr txBox="1"/>
          <p:nvPr/>
        </p:nvSpPr>
        <p:spPr>
          <a:xfrm>
            <a:off x="2537600" y="4161075"/>
            <a:ext cx="45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CIFAR-10 (Canadian Institute of Advanced Research)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0" y="101125"/>
            <a:ext cx="9144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Results from Reverse Process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709475" y="1096379"/>
            <a:ext cx="80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23" y="1096375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732" y="1096375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319" y="1096375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5213" y="1096375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623" y="2876962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5213" y="2876962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0319" y="2876962"/>
            <a:ext cx="1745912" cy="17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8732" y="2876962"/>
            <a:ext cx="1745912" cy="170936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/>
        </p:nvSpPr>
        <p:spPr>
          <a:xfrm>
            <a:off x="272375" y="624925"/>
            <a:ext cx="851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a Cosine Schedule on the Variance: 𝝱=[10^-4, 0.02] and </a:t>
            </a:r>
            <a:r>
              <a:rPr i="1"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T=</a:t>
            </a:r>
            <a:r>
              <a:rPr lang="en"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300</a:t>
            </a:r>
            <a:endParaRPr sz="2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628650" y="360522"/>
            <a:ext cx="7886700" cy="49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274C"/>
                </a:solidFill>
                <a:latin typeface="Barlow"/>
                <a:ea typeface="Barlow"/>
                <a:cs typeface="Barlow"/>
                <a:sym typeface="Barlow"/>
              </a:rPr>
              <a:t>Animation of Reverse Process</a:t>
            </a:r>
            <a:endParaRPr sz="3600">
              <a:solidFill>
                <a:srgbClr val="00274C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7" title="Gi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925" y="931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63" y="1534875"/>
            <a:ext cx="2373275" cy="2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950" y="3699400"/>
            <a:ext cx="18002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725" y="-116325"/>
            <a:ext cx="91440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Generative Models</a:t>
            </a:r>
            <a:endParaRPr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649" y="752660"/>
            <a:ext cx="5220451" cy="356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28900" y="394725"/>
            <a:ext cx="91440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Development of Diffusion </a:t>
            </a:r>
            <a:r>
              <a:rPr lang="en" sz="3600">
                <a:solidFill>
                  <a:srgbClr val="00274C"/>
                </a:solidFill>
              </a:rPr>
              <a:t>Models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 b="0" l="0" r="0" t="75056"/>
          <a:stretch/>
        </p:blipFill>
        <p:spPr>
          <a:xfrm>
            <a:off x="1789550" y="939216"/>
            <a:ext cx="5220451" cy="9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325" y="939213"/>
            <a:ext cx="5279226" cy="9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268450" y="3083850"/>
            <a:ext cx="801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First Introduced by: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Sohl-Dickstein et al., 2015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Independently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improved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the approach: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Song et al., 2019 (at Stanford University)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Ho et al., 2020 (at Google Brain)</a:t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861" y="2046800"/>
            <a:ext cx="5811830" cy="9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-122825" y="47975"/>
            <a:ext cx="9144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Diffusion Model </a:t>
            </a:r>
            <a:endParaRPr sz="3600">
              <a:solidFill>
                <a:srgbClr val="00274C"/>
              </a:solidFill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136750" y="1513450"/>
            <a:ext cx="23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Forward Process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38" y="1513450"/>
            <a:ext cx="6144768" cy="10424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136750" y="327070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Reverse</a:t>
            </a:r>
            <a:r>
              <a:rPr b="1" lang="en" sz="20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Process</a:t>
            </a:r>
            <a:endParaRPr b="1" sz="20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400" y="3016343"/>
            <a:ext cx="6143451" cy="103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025" y="967959"/>
            <a:ext cx="4996775" cy="32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-267300" y="1098050"/>
            <a:ext cx="3857700" cy="3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83820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“Forward Diffusion” process, we slowly and iteratively add noise to the images in our training set.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83820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goal is to convert the unknown and complex distribution that our training set belongs to into one that is easy for us to sample.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83820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the end of the forward process, the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images become entirely unrecognizable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</a:t>
            </a:r>
            <a:r>
              <a:rPr lang="en" sz="3600">
                <a:solidFill>
                  <a:srgbClr val="00274C"/>
                </a:solidFill>
              </a:rPr>
              <a:t>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322838" y="2860200"/>
            <a:ext cx="41610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838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"/>
              <a:buAutoNum type="arabicPeriod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denotes the “transition function” applied at each step in the </a:t>
            </a:r>
            <a:r>
              <a:rPr i="1"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forward diffusion process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838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"/>
              <a:buAutoNum type="arabicPeriod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defines the PDF</a:t>
            </a:r>
            <a:r>
              <a:rPr i="1"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an image at timestep t in the forward diffusion process </a:t>
            </a:r>
            <a:r>
              <a:rPr i="1"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xt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given image </a:t>
            </a:r>
            <a:r>
              <a:rPr i="1"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xt-1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13" y="744273"/>
            <a:ext cx="6295175" cy="13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4649863" y="2860200"/>
            <a:ext cx="44580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838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"/>
              <a:buAutoNum type="arabicPeriod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denotes the posterior of the</a:t>
            </a:r>
            <a:r>
              <a:rPr i="1"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Forward Process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 is fixed to a Markov chain that gradually adds Gaussian noise to the data.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838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Roboto"/>
              <a:buAutoNum type="arabicPeriod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captures the temporal evolution of the system over the entire sequence of intermediate states.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53633" l="0" r="70233" t="19549"/>
          <a:stretch/>
        </p:blipFill>
        <p:spPr>
          <a:xfrm>
            <a:off x="5956825" y="2302000"/>
            <a:ext cx="2177451" cy="53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10456" r="70233" t="66132"/>
          <a:stretch/>
        </p:blipFill>
        <p:spPr>
          <a:xfrm>
            <a:off x="1406425" y="2321488"/>
            <a:ext cx="1412575" cy="5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</a:t>
            </a:r>
            <a:r>
              <a:rPr lang="en" sz="3600">
                <a:solidFill>
                  <a:srgbClr val="00274C"/>
                </a:solidFill>
              </a:rPr>
              <a:t>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-1336475" y="895375"/>
            <a:ext cx="85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we get image xt from xt-1 </a:t>
            </a:r>
            <a:endParaRPr b="1"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75" y="1538175"/>
            <a:ext cx="6630251" cy="7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144475" y="3660400"/>
            <a:ext cx="8589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61111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Here, the epsilon ɛ is the “noise” term that is randomly sampled from the standard gaussian distribution and is first scaled and then added (scaled) x(t-1).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479" y="2221174"/>
            <a:ext cx="6540384" cy="14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28900" y="79475"/>
            <a:ext cx="9144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b="0"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rPr lang="en" sz="3600">
                <a:solidFill>
                  <a:srgbClr val="00274C"/>
                </a:solidFill>
              </a:rPr>
              <a:t>Forward </a:t>
            </a:r>
            <a:r>
              <a:rPr lang="en" sz="3600">
                <a:solidFill>
                  <a:srgbClr val="00274C"/>
                </a:solidFill>
              </a:rPr>
              <a:t>Diffusion</a:t>
            </a:r>
            <a:endParaRPr sz="3600">
              <a:solidFill>
                <a:srgbClr val="00274C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</a:pPr>
            <a:r>
              <a:t/>
            </a:r>
            <a:endParaRPr sz="3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solidFill>
                <a:srgbClr val="002E5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180625" y="888150"/>
            <a:ext cx="85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 there any Problems?</a:t>
            </a:r>
            <a:endParaRPr b="1" sz="2600">
              <a:solidFill>
                <a:srgbClr val="00274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162550" y="1803825"/>
            <a:ext cx="4883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1111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Whenever we need a latent sample x at timestep t, we have to perform t-1 steps in the Markov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chain.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75" y="1697775"/>
            <a:ext cx="367665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162550" y="3234875"/>
            <a:ext cx="4883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fix this, the authors reformulated the kernel to directly go from timestep 0 (i.e., from the original image) to timestep t in the process.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300" y="3053300"/>
            <a:ext cx="3675900" cy="13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Michigan Medicine Color Palette">
      <a:dk1>
        <a:srgbClr val="00274C"/>
      </a:dk1>
      <a:lt1>
        <a:srgbClr val="FFFFFF"/>
      </a:lt1>
      <a:dk2>
        <a:srgbClr val="655A52"/>
      </a:dk2>
      <a:lt2>
        <a:srgbClr val="989C97"/>
      </a:lt2>
      <a:accent1>
        <a:srgbClr val="D86018"/>
      </a:accent1>
      <a:accent2>
        <a:srgbClr val="131516"/>
      </a:accent2>
      <a:accent3>
        <a:srgbClr val="75988D"/>
      </a:accent3>
      <a:accent4>
        <a:srgbClr val="9A3324"/>
      </a:accent4>
      <a:accent5>
        <a:srgbClr val="00B2A9"/>
      </a:accent5>
      <a:accent6>
        <a:srgbClr val="CFC096"/>
      </a:accent6>
      <a:hlink>
        <a:srgbClr val="17499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